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1" r:id="rId4"/>
    <p:sldId id="260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2" r:id="rId1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7A7"/>
    <a:srgbClr val="AAE0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16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4" d="100"/>
          <a:sy n="54" d="100"/>
        </p:scale>
        <p:origin x="196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F96EA6-05C9-451D-AFFE-E61A7ABB7FAC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0CCF8A-CE48-48F8-A98F-AC34C5662C9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07279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2055A-1BF6-4EC4-B9C0-667D5D960F0E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A30A0-199B-448D-B203-5588A761FC39}" type="slidenum">
              <a:rPr lang="pl-PL" smtClean="0"/>
              <a:t>‹#›</a:t>
            </a:fld>
            <a:endParaRPr lang="pl-PL"/>
          </a:p>
        </p:txBody>
      </p:sp>
      <p:sp>
        <p:nvSpPr>
          <p:cNvPr id="9" name="Google Shape;50;p8"/>
          <p:cNvSpPr/>
          <p:nvPr userDrawn="1"/>
        </p:nvSpPr>
        <p:spPr>
          <a:xfrm>
            <a:off x="0" y="6229350"/>
            <a:ext cx="6260346" cy="628650"/>
          </a:xfrm>
          <a:prstGeom prst="roundRect">
            <a:avLst>
              <a:gd name="adj" fmla="val 0"/>
            </a:avLst>
          </a:prstGeom>
          <a:solidFill>
            <a:srgbClr val="0057A7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" name="Google Shape;52;p8"/>
          <p:cNvSpPr/>
          <p:nvPr userDrawn="1"/>
        </p:nvSpPr>
        <p:spPr>
          <a:xfrm>
            <a:off x="8362951" y="4027487"/>
            <a:ext cx="3416300" cy="2830513"/>
          </a:xfrm>
          <a:custGeom>
            <a:avLst/>
            <a:gdLst/>
            <a:ahLst/>
            <a:cxnLst/>
            <a:rect l="l" t="t" r="r" b="b"/>
            <a:pathLst>
              <a:path w="2152" h="1783" extrusionOk="0">
                <a:moveTo>
                  <a:pt x="112" y="0"/>
                </a:moveTo>
                <a:lnTo>
                  <a:pt x="0" y="97"/>
                </a:lnTo>
                <a:lnTo>
                  <a:pt x="1938" y="1783"/>
                </a:lnTo>
                <a:lnTo>
                  <a:pt x="2152" y="1783"/>
                </a:lnTo>
                <a:lnTo>
                  <a:pt x="112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" name="Google Shape;53;p8"/>
          <p:cNvSpPr/>
          <p:nvPr userDrawn="1"/>
        </p:nvSpPr>
        <p:spPr>
          <a:xfrm>
            <a:off x="5264151" y="4508500"/>
            <a:ext cx="5468938" cy="2349500"/>
          </a:xfrm>
          <a:custGeom>
            <a:avLst/>
            <a:gdLst/>
            <a:ahLst/>
            <a:cxnLst/>
            <a:rect l="l" t="t" r="r" b="b"/>
            <a:pathLst>
              <a:path w="3445" h="1480" extrusionOk="0">
                <a:moveTo>
                  <a:pt x="1721" y="0"/>
                </a:moveTo>
                <a:lnTo>
                  <a:pt x="0" y="1480"/>
                </a:lnTo>
                <a:lnTo>
                  <a:pt x="3445" y="1480"/>
                </a:lnTo>
                <a:lnTo>
                  <a:pt x="1721" y="0"/>
                </a:lnTo>
                <a:close/>
              </a:path>
            </a:pathLst>
          </a:custGeom>
          <a:solidFill>
            <a:srgbClr val="0057A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2" name="Google Shape;54;p8"/>
          <p:cNvSpPr/>
          <p:nvPr userDrawn="1"/>
        </p:nvSpPr>
        <p:spPr>
          <a:xfrm>
            <a:off x="8731250" y="887412"/>
            <a:ext cx="3460750" cy="5932488"/>
          </a:xfrm>
          <a:custGeom>
            <a:avLst/>
            <a:gdLst/>
            <a:ahLst/>
            <a:cxnLst/>
            <a:rect l="l" t="t" r="r" b="b"/>
            <a:pathLst>
              <a:path w="2180" h="3737" extrusionOk="0">
                <a:moveTo>
                  <a:pt x="2180" y="0"/>
                </a:moveTo>
                <a:lnTo>
                  <a:pt x="0" y="1867"/>
                </a:lnTo>
                <a:lnTo>
                  <a:pt x="2180" y="3737"/>
                </a:lnTo>
                <a:lnTo>
                  <a:pt x="2180" y="0"/>
                </a:lnTo>
                <a:close/>
              </a:path>
            </a:pathLst>
          </a:custGeom>
          <a:solidFill>
            <a:srgbClr val="AAE0F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031"/>
          <a:stretch/>
        </p:blipFill>
        <p:spPr>
          <a:xfrm>
            <a:off x="-1478567" y="870857"/>
            <a:ext cx="7143750" cy="4073916"/>
          </a:xfrm>
          <a:prstGeom prst="rect">
            <a:avLst/>
          </a:prstGeom>
        </p:spPr>
      </p:pic>
      <p:sp>
        <p:nvSpPr>
          <p:cNvPr id="15" name="Title 14"/>
          <p:cNvSpPr>
            <a:spLocks noGrp="1"/>
          </p:cNvSpPr>
          <p:nvPr>
            <p:ph type="title" hasCustomPrompt="1"/>
          </p:nvPr>
        </p:nvSpPr>
        <p:spPr>
          <a:xfrm>
            <a:off x="4170174" y="1178718"/>
            <a:ext cx="6056086" cy="1325563"/>
          </a:xfrm>
        </p:spPr>
        <p:txBody>
          <a:bodyPr/>
          <a:lstStyle>
            <a:lvl1pPr>
              <a:defRPr b="1">
                <a:solidFill>
                  <a:srgbClr val="0057A7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18" name="Rectangle 17"/>
          <p:cNvSpPr/>
          <p:nvPr userDrawn="1"/>
        </p:nvSpPr>
        <p:spPr>
          <a:xfrm>
            <a:off x="628649" y="6308079"/>
            <a:ext cx="29258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2400" b="0" i="0">
                <a:solidFill>
                  <a:schemeClr val="bg1"/>
                </a:solidFill>
                <a:effectLst/>
                <a:latin typeface="Open Sans"/>
              </a:rPr>
              <a:t>Columbia University</a:t>
            </a:r>
          </a:p>
        </p:txBody>
      </p:sp>
    </p:spTree>
    <p:extLst>
      <p:ext uri="{BB962C8B-B14F-4D97-AF65-F5344CB8AC3E}">
        <p14:creationId xmlns:p14="http://schemas.microsoft.com/office/powerpoint/2010/main" val="623539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2055A-1BF6-4EC4-B9C0-667D5D960F0E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A30A0-199B-448D-B203-5588A761FC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1238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2055A-1BF6-4EC4-B9C0-667D5D960F0E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A30A0-199B-448D-B203-5588A761FC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8001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2055A-1BF6-4EC4-B9C0-667D5D960F0E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A30A0-199B-448D-B203-5588A761FC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37149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ight Triangle 21"/>
          <p:cNvSpPr/>
          <p:nvPr userDrawn="1"/>
        </p:nvSpPr>
        <p:spPr>
          <a:xfrm rot="16200000">
            <a:off x="8511947" y="3041422"/>
            <a:ext cx="4283075" cy="3077029"/>
          </a:xfrm>
          <a:prstGeom prst="rtTriangle">
            <a:avLst/>
          </a:prstGeom>
          <a:solidFill>
            <a:srgbClr val="0057A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Google Shape;54;p8"/>
          <p:cNvSpPr/>
          <p:nvPr userDrawn="1"/>
        </p:nvSpPr>
        <p:spPr>
          <a:xfrm flipV="1">
            <a:off x="10991850" y="-1"/>
            <a:ext cx="1200150" cy="4553107"/>
          </a:xfrm>
          <a:custGeom>
            <a:avLst/>
            <a:gdLst/>
            <a:ahLst/>
            <a:cxnLst/>
            <a:rect l="l" t="t" r="r" b="b"/>
            <a:pathLst>
              <a:path w="2180" h="3737" extrusionOk="0">
                <a:moveTo>
                  <a:pt x="2180" y="0"/>
                </a:moveTo>
                <a:lnTo>
                  <a:pt x="0" y="1867"/>
                </a:lnTo>
                <a:lnTo>
                  <a:pt x="2180" y="3737"/>
                </a:lnTo>
                <a:lnTo>
                  <a:pt x="2180" y="0"/>
                </a:lnTo>
                <a:close/>
              </a:path>
            </a:pathLst>
          </a:custGeom>
          <a:solidFill>
            <a:srgbClr val="AAE0F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225" y="1534191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3"/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l-PL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B2055A-1BF6-4EC4-B9C0-667D5D960F0E}" type="datetimeFigureOut">
              <a:rPr lang="pl-PL" smtClean="0"/>
              <a:pPr/>
              <a:t>8.10.2023</a:t>
            </a:fld>
            <a:endParaRPr lang="pl-PL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l-PL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A30A0-199B-448D-B203-5588A761FC39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9" name="Google Shape;50;p8"/>
          <p:cNvSpPr/>
          <p:nvPr userDrawn="1"/>
        </p:nvSpPr>
        <p:spPr>
          <a:xfrm>
            <a:off x="0" y="6229350"/>
            <a:ext cx="12192000" cy="628650"/>
          </a:xfrm>
          <a:prstGeom prst="roundRect">
            <a:avLst>
              <a:gd name="adj" fmla="val 0"/>
            </a:avLst>
          </a:prstGeom>
          <a:solidFill>
            <a:srgbClr val="0057A7"/>
          </a:solidFill>
          <a:ln w="12700" cap="flat" cmpd="sng">
            <a:noFill/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1898" y="4629223"/>
            <a:ext cx="2143125" cy="2143125"/>
          </a:xfrm>
          <a:prstGeom prst="rect">
            <a:avLst/>
          </a:prstGeom>
        </p:spPr>
      </p:pic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800" b="1">
                <a:solidFill>
                  <a:srgbClr val="0057A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23" name="Rectangle 22"/>
          <p:cNvSpPr/>
          <p:nvPr userDrawn="1"/>
        </p:nvSpPr>
        <p:spPr>
          <a:xfrm>
            <a:off x="9190583" y="6312842"/>
            <a:ext cx="29258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2400" b="0" i="0">
                <a:solidFill>
                  <a:schemeClr val="bg1"/>
                </a:solidFill>
                <a:effectLst/>
                <a:latin typeface="Open Sans"/>
              </a:rPr>
              <a:t>Columbia University</a:t>
            </a:r>
          </a:p>
        </p:txBody>
      </p:sp>
    </p:spTree>
    <p:extLst>
      <p:ext uri="{BB962C8B-B14F-4D97-AF65-F5344CB8AC3E}">
        <p14:creationId xmlns:p14="http://schemas.microsoft.com/office/powerpoint/2010/main" val="2130097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74383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3"/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l-PL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8CB2055A-1BF6-4EC4-B9C0-667D5D960F0E}" type="datetimeFigureOut">
              <a:rPr lang="pl-PL" smtClean="0"/>
              <a:pPr/>
              <a:t>8.10.2023</a:t>
            </a:fld>
            <a:endParaRPr lang="pl-PL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pl-PL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9FA30A0-199B-448D-B203-5588A761FC39}" type="slidenum">
              <a:rPr lang="pl-PL" smtClean="0"/>
              <a:pPr/>
              <a:t>‹#›</a:t>
            </a:fld>
            <a:endParaRPr lang="pl-PL"/>
          </a:p>
        </p:txBody>
      </p:sp>
      <p:sp>
        <p:nvSpPr>
          <p:cNvPr id="9" name="Google Shape;50;p8"/>
          <p:cNvSpPr/>
          <p:nvPr userDrawn="1"/>
        </p:nvSpPr>
        <p:spPr>
          <a:xfrm>
            <a:off x="0" y="6229350"/>
            <a:ext cx="12192000" cy="628650"/>
          </a:xfrm>
          <a:prstGeom prst="roundRect">
            <a:avLst>
              <a:gd name="adj" fmla="val 0"/>
            </a:avLst>
          </a:prstGeom>
          <a:solidFill>
            <a:srgbClr val="0057A7"/>
          </a:solidFill>
          <a:ln w="1270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1542992" y="6356350"/>
            <a:ext cx="29258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pl-PL" sz="2400" b="0" i="0">
                <a:solidFill>
                  <a:schemeClr val="bg1"/>
                </a:solidFill>
                <a:effectLst/>
                <a:latin typeface="Open Sans"/>
              </a:rPr>
              <a:t>Columbia University</a:t>
            </a:r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6186489"/>
            <a:ext cx="748490" cy="748490"/>
          </a:xfrm>
          <a:prstGeom prst="rect">
            <a:avLst/>
          </a:prstGeom>
        </p:spPr>
      </p:pic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800" b="1">
                <a:solidFill>
                  <a:srgbClr val="0057A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746267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97305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2055A-1BF6-4EC4-B9C0-667D5D960F0E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A30A0-199B-448D-B203-5588A761FC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1373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2055A-1BF6-4EC4-B9C0-667D5D960F0E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A30A0-199B-448D-B203-5588A761FC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01540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2055A-1BF6-4EC4-B9C0-667D5D960F0E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A30A0-199B-448D-B203-5588A761FC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5520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6485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2055A-1BF6-4EC4-B9C0-667D5D960F0E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FA30A0-199B-448D-B203-5588A761FC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5085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2055A-1BF6-4EC4-B9C0-667D5D960F0E}" type="datetimeFigureOut">
              <a:rPr lang="pl-PL" smtClean="0"/>
              <a:t>8.10.2023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FA30A0-199B-448D-B203-5588A761FC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35154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99196" y="1320800"/>
            <a:ext cx="7366763" cy="1335314"/>
          </a:xfrm>
        </p:spPr>
        <p:txBody>
          <a:bodyPr>
            <a:noAutofit/>
          </a:bodyPr>
          <a:lstStyle/>
          <a:p>
            <a:pPr algn="ctr"/>
            <a:r>
              <a:rPr lang="en-US" altLang="zh-CN" sz="5400" noProof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Century Gothic"/>
              </a:rPr>
              <a:t>HRT</a:t>
            </a:r>
            <a:r>
              <a:rPr lang="zh-CN" altLang="en-US" sz="5400" noProof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Century Gothic"/>
              </a:rPr>
              <a:t> </a:t>
            </a:r>
            <a:r>
              <a:rPr lang="en-US" altLang="zh-CN" sz="5400" noProof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Century Gothic"/>
              </a:rPr>
              <a:t>Track:</a:t>
            </a:r>
            <a:r>
              <a:rPr lang="zh-CN" altLang="en-US" sz="5400" noProof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Century Gothic"/>
              </a:rPr>
              <a:t> </a:t>
            </a:r>
            <a:r>
              <a:rPr lang="en-US" altLang="zh-CN" sz="5400" noProof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Century Gothic"/>
              </a:rPr>
              <a:t>Optimizing Public Transport Scheduling</a:t>
            </a:r>
            <a:endParaRPr lang="pl-PL" sz="5400" dirty="0"/>
          </a:p>
        </p:txBody>
      </p:sp>
      <p:sp>
        <p:nvSpPr>
          <p:cNvPr id="5" name="TextBox 4"/>
          <p:cNvSpPr txBox="1"/>
          <p:nvPr/>
        </p:nvSpPr>
        <p:spPr>
          <a:xfrm flipH="1">
            <a:off x="4760685" y="3120572"/>
            <a:ext cx="42214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2800" dirty="0" err="1"/>
              <a:t>Xinjin</a:t>
            </a:r>
            <a:r>
              <a:rPr lang="zh-CN" altLang="en-US" sz="2800" dirty="0"/>
              <a:t> </a:t>
            </a:r>
            <a:r>
              <a:rPr lang="en-US" altLang="zh-CN" sz="2800" dirty="0"/>
              <a:t>Li,</a:t>
            </a:r>
            <a:r>
              <a:rPr lang="zh-CN" altLang="en-US" sz="2800" dirty="0"/>
              <a:t> </a:t>
            </a:r>
            <a:r>
              <a:rPr lang="en-US" altLang="zh-CN" sz="2800" dirty="0"/>
              <a:t>Yuchen</a:t>
            </a:r>
            <a:r>
              <a:rPr lang="zh-CN" altLang="en-US" sz="2800" dirty="0"/>
              <a:t> </a:t>
            </a:r>
            <a:r>
              <a:rPr lang="en-US" altLang="zh-CN" sz="2800" dirty="0"/>
              <a:t>Ge,</a:t>
            </a:r>
            <a:r>
              <a:rPr lang="zh-CN" altLang="en-US" sz="2800" dirty="0"/>
              <a:t> </a:t>
            </a:r>
            <a:r>
              <a:rPr lang="en-US" altLang="zh-CN" sz="2800" dirty="0" err="1"/>
              <a:t>Yixiao</a:t>
            </a:r>
            <a:r>
              <a:rPr lang="zh-CN" altLang="en-US" sz="2800" dirty="0"/>
              <a:t> </a:t>
            </a:r>
            <a:r>
              <a:rPr lang="en-US" altLang="zh-CN" sz="2800" dirty="0"/>
              <a:t>Yuan, </a:t>
            </a:r>
            <a:r>
              <a:rPr lang="en-US" altLang="zh-CN" sz="2800" dirty="0" err="1"/>
              <a:t>Wenbo</a:t>
            </a:r>
            <a:r>
              <a:rPr lang="en-US" altLang="zh-CN" sz="2800"/>
              <a:t> Liu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3544771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A7DDCF-8150-1E93-D69D-41A4B0515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Our Primary Goal: Predict optimal departure intervals.</a:t>
            </a:r>
          </a:p>
          <a:p>
            <a:r>
              <a:rPr lang="en-US" altLang="zh-CN" dirty="0"/>
              <a:t>Evaluation Metric: Cost = w1 ⋅ (Waiting Time) + w2 ⋅ (Number of Departures) + w3 ⋅ (</a:t>
            </a:r>
            <a:r>
              <a:rPr lang="en-US" dirty="0"/>
              <a:t>Crowdedness</a:t>
            </a:r>
            <a:r>
              <a:rPr lang="en-US" altLang="zh-CN" dirty="0"/>
              <a:t>).</a:t>
            </a:r>
          </a:p>
          <a:p>
            <a:r>
              <a:rPr lang="en-US" altLang="zh-CN" dirty="0"/>
              <a:t>Algorithm Implementation</a:t>
            </a:r>
          </a:p>
          <a:p>
            <a:pPr lvl="1"/>
            <a:r>
              <a:rPr lang="en-US" altLang="zh-CN" dirty="0"/>
              <a:t>Using Simulated Annealing: A metaheuristic technique.</a:t>
            </a:r>
          </a:p>
          <a:p>
            <a:pPr lvl="1"/>
            <a:r>
              <a:rPr lang="en-US" altLang="zh-CN" dirty="0"/>
              <a:t>Chosen for its efficiency in searching vast solution spaces.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F8A20D-F84E-6911-B1AF-708E1F1C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Predicting Departure Intervals for Public Transport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8121342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A7DDCF-8150-1E93-D69D-41A4B0515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Our</a:t>
            </a:r>
            <a:r>
              <a:rPr lang="zh-CN" altLang="en-US" dirty="0"/>
              <a:t> </a:t>
            </a:r>
            <a:r>
              <a:rPr lang="en-US" altLang="zh-CN" dirty="0"/>
              <a:t>schedule</a:t>
            </a:r>
            <a:r>
              <a:rPr lang="zh-CN" altLang="en-US" dirty="0"/>
              <a:t> </a:t>
            </a:r>
            <a:r>
              <a:rPr lang="en-US" altLang="zh-CN" dirty="0"/>
              <a:t>(for</a:t>
            </a:r>
            <a:r>
              <a:rPr lang="zh-CN" altLang="en-US" dirty="0"/>
              <a:t> </a:t>
            </a:r>
            <a:r>
              <a:rPr lang="en-US" altLang="zh-CN" dirty="0"/>
              <a:t>Line 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sunny</a:t>
            </a:r>
            <a:r>
              <a:rPr lang="zh-CN" altLang="en-US" dirty="0"/>
              <a:t> </a:t>
            </a:r>
            <a:r>
              <a:rPr lang="en-US" altLang="zh-CN" dirty="0"/>
              <a:t>week)</a:t>
            </a:r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F8A20D-F84E-6911-B1AF-708E1F1C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Predicting Departure Intervals for Public Transport</a:t>
            </a:r>
            <a:endParaRPr lang="en-CN" dirty="0"/>
          </a:p>
        </p:txBody>
      </p:sp>
      <p:pic>
        <p:nvPicPr>
          <p:cNvPr id="9220" name="Picture 4">
            <a:extLst>
              <a:ext uri="{FF2B5EF4-FFF2-40B4-BE49-F238E27FC236}">
                <a16:creationId xmlns:a16="http://schemas.microsoft.com/office/drawing/2014/main" id="{AD7B5A6F-B97A-8F69-5389-62D7BF55EB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4922" y="2013858"/>
            <a:ext cx="7645400" cy="4203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303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A7DDCF-8150-1E93-D69D-41A4B0515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Comparing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official</a:t>
            </a:r>
            <a:r>
              <a:rPr lang="zh-CN" altLang="en-US" dirty="0"/>
              <a:t> </a:t>
            </a:r>
            <a:r>
              <a:rPr lang="en-US" altLang="zh-CN" dirty="0"/>
              <a:t>schedule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</a:p>
          <a:p>
            <a:pPr lvl="1"/>
            <a:r>
              <a:rPr lang="en-US" i="0" dirty="0">
                <a:effectLst/>
              </a:rPr>
              <a:t>Wait</a:t>
            </a:r>
            <a:r>
              <a:rPr lang="en-US" altLang="zh-CN" i="0" dirty="0">
                <a:effectLst/>
              </a:rPr>
              <a:t>ing</a:t>
            </a:r>
            <a:r>
              <a:rPr lang="en-US" i="0" dirty="0">
                <a:effectLst/>
              </a:rPr>
              <a:t> Time for Passengers</a:t>
            </a:r>
            <a:r>
              <a:rPr lang="zh-CN" altLang="en-US" i="0" dirty="0">
                <a:effectLst/>
              </a:rPr>
              <a:t> </a:t>
            </a:r>
            <a:r>
              <a:rPr lang="en-US" altLang="zh-CN" i="0" dirty="0">
                <a:effectLst/>
              </a:rPr>
              <a:t>-29%</a:t>
            </a:r>
          </a:p>
          <a:p>
            <a:pPr lvl="1"/>
            <a:r>
              <a:rPr lang="en-US" dirty="0"/>
              <a:t>Crowdedness</a:t>
            </a:r>
            <a:r>
              <a:rPr lang="zh-CN" altLang="en-US" dirty="0"/>
              <a:t> </a:t>
            </a:r>
            <a:r>
              <a:rPr lang="en-US" altLang="zh-CN" dirty="0"/>
              <a:t>-12%</a:t>
            </a:r>
            <a:endParaRPr lang="en-US" altLang="zh-CN" i="0" dirty="0">
              <a:effectLst/>
            </a:endParaRP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F8A20D-F84E-6911-B1AF-708E1F1C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Predicting Departure Intervals for Public Transport</a:t>
            </a:r>
            <a:endParaRPr lang="en-C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2C8E70-D465-5B3D-AF41-776E1018B5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4533" y="2420828"/>
            <a:ext cx="4634127" cy="359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0427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4342C1D-C180-D3D1-E6E0-880F6836C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Balanced Optimization</a:t>
            </a:r>
          </a:p>
          <a:p>
            <a:r>
              <a:rPr lang="en-US" dirty="0"/>
              <a:t>Data-Driven Approach</a:t>
            </a:r>
          </a:p>
          <a:p>
            <a:r>
              <a:rPr lang="en-US" dirty="0"/>
              <a:t>Dynamic Scheduling</a:t>
            </a:r>
          </a:p>
          <a:p>
            <a:r>
              <a:rPr lang="en-US" dirty="0"/>
              <a:t>Real</a:t>
            </a:r>
            <a:r>
              <a:rPr lang="en-US" altLang="zh-CN" dirty="0"/>
              <a:t>-world</a:t>
            </a:r>
            <a:r>
              <a:rPr lang="zh-CN" altLang="en-US" dirty="0"/>
              <a:t> </a:t>
            </a:r>
            <a:r>
              <a:rPr lang="en-US" altLang="zh-CN" dirty="0"/>
              <a:t>Impact</a:t>
            </a:r>
            <a:endParaRPr lang="en-US" dirty="0"/>
          </a:p>
          <a:p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C4398-DB7E-CA14-9354-07B5354D1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936146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4342C1D-C180-D3D1-E6E0-880F6836C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Re-evaluate Objective Function Weights</a:t>
            </a:r>
          </a:p>
          <a:p>
            <a:r>
              <a:rPr lang="en-US" dirty="0"/>
              <a:t>Improve Passenger Flow Predictions</a:t>
            </a:r>
          </a:p>
          <a:p>
            <a:r>
              <a:rPr lang="en-US" dirty="0"/>
              <a:t>Pilot in Different Regions</a:t>
            </a:r>
          </a:p>
          <a:p>
            <a:r>
              <a:rPr lang="en-US" dirty="0"/>
              <a:t>Engage with Stakeholders</a:t>
            </a:r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9BC4398-DB7E-CA14-9354-07B5354D1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</a:t>
            </a:r>
            <a:r>
              <a:rPr lang="zh-CN" altLang="en-US" dirty="0"/>
              <a:t> </a:t>
            </a:r>
            <a:r>
              <a:rPr lang="en-US" altLang="zh-CN" dirty="0"/>
              <a:t>Steps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6470311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i="0" dirty="0">
                <a:effectLst/>
              </a:rPr>
              <a:t>Wait</a:t>
            </a:r>
            <a:r>
              <a:rPr lang="en-US" altLang="zh-CN" i="0" dirty="0">
                <a:effectLst/>
              </a:rPr>
              <a:t>ing</a:t>
            </a:r>
            <a:r>
              <a:rPr lang="en-US" i="0" dirty="0">
                <a:effectLst/>
              </a:rPr>
              <a:t> Time for Passengers: Aim for minimum average wait</a:t>
            </a:r>
            <a:r>
              <a:rPr lang="en-US" altLang="zh-CN" i="0" dirty="0">
                <a:effectLst/>
              </a:rPr>
              <a:t>ing</a:t>
            </a:r>
            <a:r>
              <a:rPr lang="en-US" i="0" dirty="0">
                <a:effectLst/>
              </a:rPr>
              <a:t> time.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/>
              <a:t>Number of Departures: Reduce departures to cut operational costs, with cost differentiation based on time of day.</a:t>
            </a:r>
          </a:p>
          <a:p>
            <a:r>
              <a:rPr lang="en-US" dirty="0"/>
              <a:t>Crowdedness : Measure as the ratio of average passenger count to train capacity across all trips.</a:t>
            </a:r>
            <a:br>
              <a:rPr lang="en-US" dirty="0"/>
            </a:br>
            <a:endParaRPr lang="pl-P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Optimization Objective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769787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utput">
            <a:hlinkClick r:id="" action="ppaction://media"/>
            <a:extLst>
              <a:ext uri="{FF2B5EF4-FFF2-40B4-BE49-F238E27FC236}">
                <a16:creationId xmlns:a16="http://schemas.microsoft.com/office/drawing/2014/main" id="{957495CB-4E8F-365E-6443-CD3261F5D9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71051" y="2419904"/>
            <a:ext cx="7198795" cy="3714589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With accurate passenger flow data, we can calculate the optimal departure time.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pl-P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Determining Departure Time Based on Passenger Flow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69755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C4B67B-ACC2-B10E-16DE-1D8492935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Passenger Flow Prediction</a:t>
            </a:r>
            <a:endParaRPr lang="en-CN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D03133A-653E-8158-E5D3-81F9EBF65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  <a:endParaRPr lang="en-CN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80AE04E-86D4-38B6-2C2E-E653693EEC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465" y="1990311"/>
            <a:ext cx="7645400" cy="422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47603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C4B67B-ACC2-B10E-16DE-1D8492935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Passenger Flow Prediction</a:t>
            </a:r>
            <a:endParaRPr lang="en-CN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D03133A-653E-8158-E5D3-81F9EBF65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  <a:endParaRPr lang="en-C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A4368D2-FED0-F347-BF6B-C98D95AA1C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730" y="2107096"/>
            <a:ext cx="8065005" cy="3999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014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C4B67B-ACC2-B10E-16DE-1D8492935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Passenger Flow Prediction</a:t>
            </a:r>
            <a:endParaRPr lang="en-CN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D03133A-653E-8158-E5D3-81F9EBF65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  <a:endParaRPr lang="en-C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28BEBD79-7F4F-6642-30E4-D8E7DDB3B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7817" y="2337976"/>
            <a:ext cx="6112357" cy="3791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3776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3C4B67B-ACC2-B10E-16DE-1D8492935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Passenger Flow Prediction</a:t>
            </a:r>
            <a:endParaRPr lang="en-CN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CD03133A-653E-8158-E5D3-81F9EBF650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Exploratory Data Analysis (EDA)</a:t>
            </a:r>
            <a:endParaRPr lang="en-CN" dirty="0"/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9C698A79-2E07-13BE-570C-3D3D6CAD3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693" y="2127546"/>
            <a:ext cx="8746435" cy="4052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7143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A7DDCF-8150-1E93-D69D-41A4B0515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Selection</a:t>
            </a:r>
          </a:p>
          <a:p>
            <a:pPr lvl="1"/>
            <a:r>
              <a:rPr lang="en-US" dirty="0"/>
              <a:t>Weather</a:t>
            </a:r>
          </a:p>
          <a:p>
            <a:pPr lvl="1"/>
            <a:r>
              <a:rPr lang="en-US" dirty="0"/>
              <a:t>Day of the Week</a:t>
            </a:r>
          </a:p>
          <a:p>
            <a:pPr lvl="1"/>
            <a:r>
              <a:rPr lang="en-US" dirty="0"/>
              <a:t>Holiday Flag</a:t>
            </a:r>
          </a:p>
          <a:p>
            <a:pPr lvl="1"/>
            <a:r>
              <a:rPr lang="en-US" dirty="0"/>
              <a:t>Average Passenger Flow (Historical Data)</a:t>
            </a:r>
          </a:p>
          <a:p>
            <a:pPr lvl="1"/>
            <a:r>
              <a:rPr lang="en-US" dirty="0"/>
              <a:t>Subway Line</a:t>
            </a:r>
          </a:p>
          <a:p>
            <a:pPr lvl="1"/>
            <a:r>
              <a:rPr lang="en-US" dirty="0"/>
              <a:t>Time (24-hour format, Discretized)</a:t>
            </a:r>
          </a:p>
          <a:p>
            <a:r>
              <a:rPr lang="en-US" dirty="0"/>
              <a:t>Experiment</a:t>
            </a:r>
            <a:r>
              <a:rPr lang="zh-CN" altLang="en-US" dirty="0"/>
              <a:t> </a:t>
            </a:r>
            <a:r>
              <a:rPr lang="en-US" altLang="zh-CN" dirty="0"/>
              <a:t>setting</a:t>
            </a:r>
          </a:p>
          <a:p>
            <a:pPr lvl="1"/>
            <a:r>
              <a:rPr lang="en-US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before</a:t>
            </a:r>
            <a:r>
              <a:rPr lang="zh-CN" altLang="en-US" dirty="0"/>
              <a:t> </a:t>
            </a:r>
            <a:r>
              <a:rPr lang="en-US" altLang="zh-CN" dirty="0"/>
              <a:t>2023-05-01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</a:p>
          <a:p>
            <a:pPr lvl="1"/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2023-05-01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endParaRPr lang="en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F8A20D-F84E-6911-B1AF-708E1F1C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Passenger Flow Prediction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454292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AA7DDCF-8150-1E93-D69D-41A4B0515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Result (compared to using historical data directly)</a:t>
            </a:r>
          </a:p>
          <a:p>
            <a:endParaRPr lang="en-US" altLang="zh-CN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F8A20D-F84E-6911-B1AF-708E1F1C6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Passenger Flow Prediction</a:t>
            </a:r>
            <a:endParaRPr lang="en-CN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869E44D-8833-C640-F7A8-8F02DDF9C0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3827" y="2258298"/>
            <a:ext cx="5664663" cy="39501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777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315</Words>
  <Application>Microsoft Macintosh PowerPoint</Application>
  <PresentationFormat>宽屏</PresentationFormat>
  <Paragraphs>52</Paragraphs>
  <Slides>14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Century Gothic</vt:lpstr>
      <vt:lpstr>Open Sans</vt:lpstr>
      <vt:lpstr>Office Theme</vt:lpstr>
      <vt:lpstr>HRT Track: Optimizing Public Transport Scheduling</vt:lpstr>
      <vt:lpstr>Optimization Objective</vt:lpstr>
      <vt:lpstr>Determining Departure Time Based on Passenger Flow</vt:lpstr>
      <vt:lpstr>Passenger Flow Prediction</vt:lpstr>
      <vt:lpstr>Passenger Flow Prediction</vt:lpstr>
      <vt:lpstr>Passenger Flow Prediction</vt:lpstr>
      <vt:lpstr>Passenger Flow Prediction</vt:lpstr>
      <vt:lpstr>Passenger Flow Prediction</vt:lpstr>
      <vt:lpstr>Passenger Flow Prediction</vt:lpstr>
      <vt:lpstr>Predicting Departure Intervals for Public Transport</vt:lpstr>
      <vt:lpstr>Predicting Departure Intervals for Public Transport</vt:lpstr>
      <vt:lpstr>Predicting Departure Intervals for Public Transport</vt:lpstr>
      <vt:lpstr>Conclusion</vt:lpstr>
      <vt:lpstr>Future Steps</vt:lpstr>
    </vt:vector>
  </TitlesOfParts>
  <Company>diakov.net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Учетная запись Майкрософт</dc:creator>
  <cp:lastModifiedBy>文博 刘</cp:lastModifiedBy>
  <cp:revision>9</cp:revision>
  <dcterms:created xsi:type="dcterms:W3CDTF">2022-02-14T22:03:07Z</dcterms:created>
  <dcterms:modified xsi:type="dcterms:W3CDTF">2023-10-08T12:45:09Z</dcterms:modified>
</cp:coreProperties>
</file>

<file path=docProps/thumbnail.jpeg>
</file>